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9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4241" r:id="rId4"/>
    <p:sldMasterId id="2147484162" r:id="rId5"/>
    <p:sldMasterId id="2147484256" r:id="rId6"/>
    <p:sldMasterId id="2147484265" r:id="rId7"/>
    <p:sldMasterId id="2147484273" r:id="rId8"/>
    <p:sldMasterId id="2147484281" r:id="rId9"/>
    <p:sldMasterId id="2147484289" r:id="rId10"/>
    <p:sldMasterId id="2147484297" r:id="rId11"/>
    <p:sldMasterId id="2147484313" r:id="rId12"/>
    <p:sldMasterId id="2147484321" r:id="rId13"/>
    <p:sldMasterId id="2147484429" r:id="rId14"/>
  </p:sldMasterIdLst>
  <p:notesMasterIdLst>
    <p:notesMasterId r:id="rId27"/>
  </p:notesMasterIdLst>
  <p:handoutMasterIdLst>
    <p:handoutMasterId r:id="rId28"/>
  </p:handoutMasterIdLst>
  <p:sldIdLst>
    <p:sldId id="256" r:id="rId15"/>
    <p:sldId id="294" r:id="rId16"/>
    <p:sldId id="326" r:id="rId17"/>
    <p:sldId id="332" r:id="rId18"/>
    <p:sldId id="340" r:id="rId19"/>
    <p:sldId id="341" r:id="rId20"/>
    <p:sldId id="343" r:id="rId21"/>
    <p:sldId id="344" r:id="rId22"/>
    <p:sldId id="364" r:id="rId23"/>
    <p:sldId id="365" r:id="rId24"/>
    <p:sldId id="345" r:id="rId25"/>
    <p:sldId id="307" r:id="rId26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Wingdings 2" panose="05020102010507070707" pitchFamily="18" charset="2"/>
      <p:regular r:id="rId33"/>
    </p:embeddedFont>
    <p:embeddedFont>
      <p:font typeface="Museo For Dell" panose="020B0604020202020204" charset="0"/>
      <p:regular r:id="rId34"/>
      <p:bold r:id="rId35"/>
    </p:embeddedFont>
    <p:embeddedFont>
      <p:font typeface="Museo Sans For Dell" panose="020B0604020202020204" charset="0"/>
      <p:regular r:id="rId36"/>
      <p:bold r:id="rId37"/>
    </p:embeddedFont>
    <p:embeddedFont>
      <p:font typeface="Museo For Dell 300" panose="02000000000000000000" charset="0"/>
      <p:regular r:id="rId38"/>
    </p:embeddedFont>
    <p:embeddedFont>
      <p:font typeface="Microsoft Tai Le" panose="020B0502040204020203" pitchFamily="34" charset="0"/>
      <p:regular r:id="rId39"/>
      <p:bold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Arial Black" panose="020B0A04020102020204" pitchFamily="34" charset="0"/>
      <p:bold r:id="rId45"/>
    </p:embeddedFont>
    <p:embeddedFont>
      <p:font typeface="Museo Sans For Dell" panose="020B0604020202020204" charset="0"/>
      <p:regular r:id="rId36"/>
      <p:bold r:id="rId37"/>
    </p:embeddedFont>
  </p:embeddedFontLst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1">
          <p15:clr>
            <a:srgbClr val="A4A3A4"/>
          </p15:clr>
        </p15:guide>
        <p15:guide id="2" pos="5577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C"/>
    <a:srgbClr val="0085C3"/>
    <a:srgbClr val="F05B40"/>
    <a:srgbClr val="AAAAAA"/>
    <a:srgbClr val="74CAC7"/>
    <a:srgbClr val="C82B67"/>
    <a:srgbClr val="6E2585"/>
    <a:srgbClr val="EEEEEE"/>
    <a:srgbClr val="BAD80A"/>
    <a:srgbClr val="F7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99276" autoAdjust="0"/>
  </p:normalViewPr>
  <p:slideViewPr>
    <p:cSldViewPr snapToGrid="0">
      <p:cViewPr varScale="1">
        <p:scale>
          <a:sx n="64" d="100"/>
          <a:sy n="64" d="100"/>
        </p:scale>
        <p:origin x="1248" y="32"/>
      </p:cViewPr>
      <p:guideLst>
        <p:guide orient="horz" pos="4111"/>
        <p:guide pos="5577"/>
        <p:guide pos="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9426"/>
    </p:cViewPr>
  </p:sorterViewPr>
  <p:notesViewPr>
    <p:cSldViewPr snapToGrid="0">
      <p:cViewPr varScale="1">
        <p:scale>
          <a:sx n="84" d="100"/>
          <a:sy n="84" d="100"/>
        </p:scale>
        <p:origin x="-3756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font" Target="fonts/font11.fntdata"/><Relationship Id="rId21" Type="http://schemas.openxmlformats.org/officeDocument/2006/relationships/slide" Target="slides/slide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font" Target="fonts/font1.fntdata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gs" Target="tags/tag1.xml"/><Relationship Id="rId20" Type="http://schemas.openxmlformats.org/officeDocument/2006/relationships/slide" Target="slides/slide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384175"/>
            <a:ext cx="524192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5700" y="687388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ll Blue background">
    <p:bg>
      <p:bgPr>
        <a:solidFill>
          <a:srgbClr val="008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53343" y="367681"/>
            <a:ext cx="5200791" cy="203685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353343" y="2517418"/>
            <a:ext cx="5200791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18870" y="5491886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8856767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Red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025976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753965"/>
      </p:ext>
    </p:extLst>
  </p:cSld>
  <p:clrMapOvr>
    <a:masterClrMapping/>
  </p:clrMapOvr>
  <p:transition spd="med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3478711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667223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565534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20169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3907657"/>
      </p:ext>
    </p:extLst>
  </p:cSld>
  <p:clrMapOvr>
    <a:masterClrMapping/>
  </p:clrMapOvr>
  <p:transition spd="med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73752090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46534661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Red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132305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332399"/>
          </a:xfrm>
        </p:spPr>
        <p:txBody>
          <a:bodyPr/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8211580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erry divider slid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868" y="597311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920117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887364"/>
      </p:ext>
    </p:extLst>
  </p:cSld>
  <p:clrMapOvr>
    <a:masterClrMapping/>
  </p:clrMapOvr>
  <p:transition spd="med"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525673"/>
      </p:ext>
    </p:extLst>
  </p:cSld>
  <p:clrMapOvr>
    <a:masterClrMapping/>
  </p:clrMapOvr>
  <p:transition spd="med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267018"/>
      </p:ext>
    </p:extLst>
  </p:cSld>
  <p:clrMapOvr>
    <a:masterClrMapping/>
  </p:clrMapOvr>
  <p:transition spd="med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675361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392702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43541564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idx="1"/>
          </p:nvPr>
        </p:nvSpPr>
        <p:spPr bwMode="auto">
          <a:xfrm>
            <a:off x="364632" y="2072640"/>
            <a:ext cx="795528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34373582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46355455"/>
      </p:ext>
    </p:extLst>
  </p:cSld>
  <p:clrMapOvr>
    <a:masterClrMapping/>
  </p:clrMapOvr>
  <p:transition spd="med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48401037"/>
      </p:ext>
    </p:extLst>
  </p:cSld>
  <p:clrMapOvr>
    <a:masterClrMapping/>
  </p:clrMapOvr>
  <p:transition spd="med"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erry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87266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6896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0" y="3048002"/>
            <a:ext cx="6896100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4" y="6362702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8278314" y="5731818"/>
            <a:ext cx="599303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493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5200791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3" y="3002846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4121944" y="1543052"/>
            <a:ext cx="5022056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4100513" y="1485902"/>
            <a:ext cx="5072062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5733" y="5132257"/>
            <a:ext cx="1023494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3356929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9755673"/>
      </p:ext>
    </p:extLst>
  </p:cSld>
  <p:clrMapOvr>
    <a:masterClrMapping/>
  </p:clrMapOvr>
  <p:transition spd="med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9314179"/>
      </p:ext>
    </p:extLst>
  </p:cSld>
  <p:clrMapOvr>
    <a:masterClrMapping/>
  </p:clrMapOvr>
  <p:transition spd="med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8035421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1113"/>
      </p:ext>
    </p:extLst>
  </p:cSld>
  <p:clrMapOvr>
    <a:masterClrMapping/>
  </p:clrMapOvr>
  <p:transition spd="med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2" y="365762"/>
            <a:ext cx="5042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59131881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47001837"/>
      </p:ext>
    </p:extLst>
  </p:cSld>
  <p:clrMapOvr>
    <a:masterClrMapping/>
  </p:clrMapOvr>
  <p:transition spd="med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2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26993260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34847463"/>
      </p:ext>
    </p:extLst>
  </p:cSld>
  <p:clrMapOvr>
    <a:masterClrMapping/>
  </p:clrMapOvr>
  <p:transition spd="med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66903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16318195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426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4055386972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37575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17012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93868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37661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7661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89096633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090022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54139426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8999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8229600" cy="4754880"/>
          </a:xfrm>
        </p:spPr>
        <p:txBody>
          <a:bodyPr lIns="0" tIns="0" rIns="0" bIns="0"/>
          <a:lstStyle>
            <a:lvl1pPr>
              <a:spcBef>
                <a:spcPts val="100"/>
              </a:spcBef>
              <a:spcAft>
                <a:spcPts val="100"/>
              </a:spcAft>
              <a:defRPr sz="20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100"/>
              </a:spcBef>
              <a:spcAft>
                <a:spcPts val="100"/>
              </a:spcAft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100"/>
              </a:spcBef>
              <a:spcAft>
                <a:spcPts val="100"/>
              </a:spcAft>
              <a:defRPr sz="14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defRPr sz="12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4502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3168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78823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70916"/>
            <a:ext cx="8262938" cy="189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57944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7" name="Title Placeholder 21"/>
          <p:cNvSpPr>
            <a:spLocks noGrp="1"/>
          </p:cNvSpPr>
          <p:nvPr>
            <p:ph type="ctrTitle"/>
          </p:nvPr>
        </p:nvSpPr>
        <p:spPr>
          <a:xfrm>
            <a:off x="447675" y="2892132"/>
            <a:ext cx="5962650" cy="1006685"/>
          </a:xfrm>
        </p:spPr>
        <p:txBody>
          <a:bodyPr anchor="ctr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7675" y="178117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47675" y="507682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496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538" y="5974411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48423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257260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2729305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846606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837059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6058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76650276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3799226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47609289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ay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9789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Blue divider slide"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142162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8565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56103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1504521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4785095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614928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837565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065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845198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96620796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343509151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534395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810391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Teal divider slide">
    <p:bg>
      <p:bgPr>
        <a:solidFill>
          <a:srgbClr val="74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688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792390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2545267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0772802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9769246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5224609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573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54225711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2238620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17744587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Teal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108257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een 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563" y="597487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156822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941621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652617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768224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949293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343" y="365760"/>
            <a:ext cx="61490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3343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3343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06907099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91418642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65413008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een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399299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Yellow 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946" y="5971979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7336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87381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2137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223848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3045047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35083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4378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7680301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03518134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51029313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Yellow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533543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18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6409690"/>
            <a:ext cx="9144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2809F6FB-A1D1-4935-8684-193AAE28AECF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2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4CF55D6-C166-4611-BA32-CBBE0404E69F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377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64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6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32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32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6/27/2019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6/27/2019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 bwMode="black">
          <a:xfrm>
            <a:off x="8414830" y="6064111"/>
            <a:ext cx="470835" cy="627780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72B6950F-E600-4DCF-85C0-B22464CB0FBC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94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2" y="370595"/>
            <a:ext cx="79552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Box 14" hidden="1"/>
          <p:cNvSpPr txBox="1"/>
          <p:nvPr/>
        </p:nvSpPr>
        <p:spPr>
          <a:xfrm>
            <a:off x="1895477" y="6454881"/>
            <a:ext cx="64953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B8D0290F-9E23-41BA-BCF9-EF3BA4816832}" type="datetime1">
              <a:rPr lang="en-US" sz="10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1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9" descr="whit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" descr="                              Dell - Internal Use - Confidential&#10;"/>
          <p:cNvSpPr txBox="1"/>
          <p:nvPr/>
        </p:nvSpPr>
        <p:spPr>
          <a:xfrm>
            <a:off x="0" y="6460490"/>
            <a:ext cx="9144000" cy="4296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B4E0D494-FB25-49EC-9E60-8323DDC26A45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856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8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9" r:id="rId7"/>
    <p:sldLayoutId id="2147484392" r:id="rId8"/>
    <p:sldLayoutId id="2147484393" r:id="rId9"/>
    <p:sldLayoutId id="2147484394" r:id="rId10"/>
    <p:sldLayoutId id="2147484395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tx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2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Museo Sans For Dell" pitchFamily="2" charset="0"/>
        <a:buChar char="›"/>
        <a:defRPr sz="10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Courier New" panose="02070309020205020404" pitchFamily="49" charset="0"/>
        <a:buChar char="o"/>
        <a:defRPr sz="10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7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C8A79CA2-F853-4690-B92F-F0D48CF02399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22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1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350" r:id="rId9"/>
    <p:sldLayoutId id="2147484368" r:id="rId10"/>
    <p:sldLayoutId id="2147484427" r:id="rId11"/>
    <p:sldLayoutId id="2147484428" r:id="rId12"/>
    <p:sldLayoutId id="2147484421" r:id="rId13"/>
    <p:sldLayoutId id="2147484422" r:id="rId14"/>
    <p:sldLayoutId id="2147484424" r:id="rId1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4CE32C5A-2AF7-497F-9B9E-0811E2A4EA0A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897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2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353" r:id="rId9"/>
    <p:sldLayoutId id="2147484388" r:id="rId10"/>
    <p:sldLayoutId id="2147484389" r:id="rId11"/>
    <p:sldLayoutId id="2147484390" r:id="rId12"/>
    <p:sldLayoutId id="214748439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AAAAAA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7AE020A7-F8EC-49A4-A198-C2DA1C1B8A28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40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355" r:id="rId9"/>
    <p:sldLayoutId id="2147484366" r:id="rId10"/>
    <p:sldLayoutId id="2147484367" r:id="rId11"/>
    <p:sldLayoutId id="2147484386" r:id="rId12"/>
    <p:sldLayoutId id="214748438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00447C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ADCBA868-9DDD-4E39-93E5-C746DF0DE90E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585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7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356" r:id="rId9"/>
    <p:sldLayoutId id="2147484370" r:id="rId10"/>
    <p:sldLayoutId id="2147484371" r:id="rId11"/>
    <p:sldLayoutId id="2147484372" r:id="rId12"/>
    <p:sldLayoutId id="2147484373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860425" indent="-171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650681E3-1935-4FA9-B0DA-BD70968BF11C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6900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358" r:id="rId9"/>
    <p:sldLayoutId id="2147484374" r:id="rId10"/>
    <p:sldLayoutId id="2147484375" r:id="rId11"/>
    <p:sldLayoutId id="2147484376" r:id="rId12"/>
    <p:sldLayoutId id="214748437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3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3D042EFB-CEEF-4A5D-A26D-E871D019ED3A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50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60" r:id="rId9"/>
    <p:sldLayoutId id="2147484378" r:id="rId10"/>
    <p:sldLayoutId id="2147484379" r:id="rId11"/>
    <p:sldLayoutId id="2147484380" r:id="rId12"/>
    <p:sldLayoutId id="214748438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4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FFE024B4-AEAC-43B0-B040-52AC2C6B0308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0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63" r:id="rId9"/>
    <p:sldLayoutId id="2147484382" r:id="rId10"/>
    <p:sldLayoutId id="2147484383" r:id="rId11"/>
    <p:sldLayoutId id="2147484384" r:id="rId12"/>
    <p:sldLayoutId id="2147484385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5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195388" indent="-1714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5445"/>
            <a:ext cx="9144000" cy="17113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cs typeface="Microsoft Tai Le" panose="020B0502040204020203" pitchFamily="34" charset="0"/>
              </a:rPr>
              <a:t>Python </a:t>
            </a:r>
            <a:r>
              <a:rPr lang="en-US" sz="4000" b="1" dirty="0" err="1">
                <a:cs typeface="Microsoft Tai Le" panose="020B0502040204020203" pitchFamily="34" charset="0"/>
              </a:rPr>
              <a:t>Unittest</a:t>
            </a:r>
            <a:r>
              <a:rPr lang="en-US" sz="4000" b="1" dirty="0">
                <a:cs typeface="Microsoft Tai Le" panose="020B0502040204020203" pitchFamily="34" charset="0"/>
              </a:rPr>
              <a:t> Framework</a:t>
            </a:r>
            <a:br>
              <a:rPr lang="en-US" sz="4000" dirty="0">
                <a:cs typeface="Microsoft Tai Le" panose="020B0502040204020203" pitchFamily="34" charset="0"/>
              </a:rPr>
            </a:br>
            <a:endParaRPr lang="en-US" sz="2700" b="1" dirty="0">
              <a:cs typeface="Microsoft Tai Le" panose="020B0502040204020203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8D2482-5D5C-4751-8154-0D7697889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97" y="4638449"/>
            <a:ext cx="5200791" cy="384721"/>
          </a:xfrm>
        </p:spPr>
        <p:txBody>
          <a:bodyPr/>
          <a:lstStyle/>
          <a:p>
            <a:r>
              <a:rPr lang="en-US" sz="2500" b="1" dirty="0">
                <a:solidFill>
                  <a:srgbClr val="0070C0"/>
                </a:solidFill>
                <a:cs typeface="Microsoft Tai Le" panose="020B0502040204020203" pitchFamily="34" charset="0"/>
              </a:rPr>
              <a:t>Venkata Shyam Kumar M</a:t>
            </a:r>
            <a:endParaRPr lang="en-US" sz="2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60572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5" name="Subtitle 50182"/>
          <p:cNvSpPr>
            <a:spLocks noGrp="1"/>
          </p:cNvSpPr>
          <p:nvPr>
            <p:ph type="subTitle" idx="1"/>
          </p:nvPr>
        </p:nvSpPr>
        <p:spPr>
          <a:xfrm>
            <a:off x="591235" y="92432"/>
            <a:ext cx="7643477" cy="2616101"/>
          </a:xfrm>
        </p:spPr>
        <p:txBody>
          <a:bodyPr/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Practical/ Assignments</a:t>
            </a:r>
          </a:p>
          <a:p>
            <a:pPr algn="ctr"/>
            <a:endParaRPr lang="en-US" sz="40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4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B456-C349-48EF-9AE7-855B646D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7" y="1519567"/>
            <a:ext cx="6634931" cy="46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079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5EE583E8-B701-448C-9D9E-D31281E3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BB2E29-42A0-4A88-AAE2-CCFFE684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78C96-1E2A-4082-9056-20C648B76576}"/>
              </a:ext>
            </a:extLst>
          </p:cNvPr>
          <p:cNvSpPr/>
          <p:nvPr/>
        </p:nvSpPr>
        <p:spPr>
          <a:xfrm>
            <a:off x="414495" y="1033456"/>
            <a:ext cx="8060635" cy="4465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[GROUP1] Write a Test case to create a Group in Groups and Configs section using Selenium and REST API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[GROUP2] Write a Test case to create a group admin </a:t>
            </a:r>
            <a:r>
              <a:rPr lang="en-US">
                <a:solidFill>
                  <a:schemeClr val="accent1"/>
                </a:solidFill>
                <a:latin typeface="+mj-lt"/>
              </a:rPr>
              <a:t>user that already exists using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Selenium and REST API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[GROUP3] Write a Test case to create a global admin user using Selenium and REST API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[GROUP4] Write a Test case to delete a created group admin user (Deactivate and than Delete)</a:t>
            </a:r>
          </a:p>
        </p:txBody>
      </p:sp>
    </p:spTree>
    <p:extLst>
      <p:ext uri="{BB962C8B-B14F-4D97-AF65-F5344CB8AC3E}">
        <p14:creationId xmlns:p14="http://schemas.microsoft.com/office/powerpoint/2010/main" val="961240679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5" name="Subtitle 50182"/>
          <p:cNvSpPr>
            <a:spLocks noGrp="1"/>
          </p:cNvSpPr>
          <p:nvPr>
            <p:ph type="subTitle" idx="1"/>
          </p:nvPr>
        </p:nvSpPr>
        <p:spPr>
          <a:xfrm>
            <a:off x="1135891" y="1503789"/>
            <a:ext cx="3428521" cy="2000548"/>
          </a:xfrm>
        </p:spPr>
        <p:txBody>
          <a:bodyPr/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5891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500" b="1" dirty="0">
                <a:solidFill>
                  <a:srgbClr val="0070C0"/>
                </a:solidFill>
              </a:rP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878" y="577007"/>
            <a:ext cx="787125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28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28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0070C0"/>
                </a:solidFill>
                <a:latin typeface="Museo Sans For Dell" pitchFamily="2" charset="0"/>
                <a:ea typeface="Museo Sans For Dell" pitchFamily="2" charset="0"/>
              </a:rPr>
              <a:t>Framework overview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+mn-lt"/>
              </a:rPr>
              <a:t>What is a framework?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+mn-lt"/>
              </a:rPr>
              <a:t>Types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+mn-lt"/>
              </a:rPr>
              <a:t>Unit test Framework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2"/>
                </a:solidFill>
                <a:latin typeface="+mn-lt"/>
              </a:rPr>
              <a:t>Demo</a:t>
            </a:r>
          </a:p>
          <a:p>
            <a:pPr lvl="1"/>
            <a:endParaRPr lang="en-US" sz="28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0070C0"/>
                </a:solidFill>
                <a:latin typeface="Museo Sans For Dell" pitchFamily="2" charset="0"/>
              </a:rPr>
              <a:t>Practical/ Assignments</a:t>
            </a:r>
          </a:p>
          <a:p>
            <a:pPr lvl="1"/>
            <a:endParaRPr lang="en-US" sz="2800" b="1" dirty="0">
              <a:solidFill>
                <a:schemeClr val="bg2"/>
              </a:solidFill>
              <a:latin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28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28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</p:txBody>
      </p:sp>
      <p:pic>
        <p:nvPicPr>
          <p:cNvPr id="1028" name="Picture 4" descr="Logging in Python">
            <a:extLst>
              <a:ext uri="{FF2B5EF4-FFF2-40B4-BE49-F238E27FC236}">
                <a16:creationId xmlns:a16="http://schemas.microsoft.com/office/drawing/2014/main" id="{A7D3A1A4-F145-4119-9804-DFBA29878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48" y="866274"/>
            <a:ext cx="3869778" cy="476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8334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b="1" dirty="0"/>
              <a:t>What is a Framework?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0FD38-D7FE-4328-81E5-4088DB2A9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633" y="1051560"/>
            <a:ext cx="8686800" cy="5094716"/>
          </a:xfrm>
        </p:spPr>
        <p:txBody>
          <a:bodyPr>
            <a:normAutofit/>
          </a:bodyPr>
          <a:lstStyle/>
          <a:p>
            <a:r>
              <a:rPr lang="en-US" b="1" dirty="0"/>
              <a:t>Framework can be defined as a set of guidelines which when followed produce beneficial results.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TEST Automation Framework</a:t>
            </a:r>
          </a:p>
          <a:p>
            <a:r>
              <a:rPr lang="en-US" dirty="0"/>
              <a:t> A set of guidelines like coding standards , test-data handling , object repository treatment etc... which when followed during automation scripting produce beneficial outcomes like -</a:t>
            </a:r>
          </a:p>
          <a:p>
            <a:pPr lvl="1"/>
            <a:r>
              <a:rPr lang="en-US" dirty="0"/>
              <a:t>increase code re-usage , </a:t>
            </a:r>
          </a:p>
          <a:p>
            <a:pPr lvl="1"/>
            <a:r>
              <a:rPr lang="en-US" dirty="0"/>
              <a:t>higher portability , </a:t>
            </a:r>
          </a:p>
          <a:p>
            <a:pPr lvl="1"/>
            <a:r>
              <a:rPr lang="en-US" dirty="0"/>
              <a:t>reduced script maintenance cost etc. </a:t>
            </a:r>
          </a:p>
          <a:p>
            <a:pPr marL="341312" lvl="1" indent="0">
              <a:buNone/>
            </a:pPr>
            <a:endParaRPr lang="en-US" dirty="0"/>
          </a:p>
          <a:p>
            <a:r>
              <a:rPr lang="en-US" dirty="0"/>
              <a:t>These are just guidelines and not rules; </a:t>
            </a:r>
          </a:p>
          <a:p>
            <a:r>
              <a:rPr lang="en-US" dirty="0"/>
              <a:t>They are not mandatory and you can still script without following the guidelines. </a:t>
            </a:r>
          </a:p>
          <a:p>
            <a:r>
              <a:rPr lang="en-US" dirty="0"/>
              <a:t>But you will miss out on the advantages of having a Framework.</a:t>
            </a:r>
          </a:p>
        </p:txBody>
      </p:sp>
    </p:spTree>
    <p:extLst>
      <p:ext uri="{BB962C8B-B14F-4D97-AF65-F5344CB8AC3E}">
        <p14:creationId xmlns:p14="http://schemas.microsoft.com/office/powerpoint/2010/main" val="221339686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r>
              <a:rPr lang="en-US" b="1" dirty="0"/>
              <a:t>,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5F97792-44C0-4714-BAFF-7FAD5182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64" y="368300"/>
            <a:ext cx="7907337" cy="811158"/>
          </a:xfrm>
        </p:spPr>
        <p:txBody>
          <a:bodyPr/>
          <a:lstStyle/>
          <a:p>
            <a:r>
              <a:rPr lang="en-US" b="1" dirty="0"/>
              <a:t>Types of Automation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005372B-4EB5-4805-BF13-C223FE6E83B0}"/>
              </a:ext>
            </a:extLst>
          </p:cNvPr>
          <p:cNvSpPr txBox="1">
            <a:spLocks/>
          </p:cNvSpPr>
          <p:nvPr/>
        </p:nvSpPr>
        <p:spPr bwMode="white">
          <a:xfrm>
            <a:off x="8620126" y="6373813"/>
            <a:ext cx="4810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buSzPct val="85000"/>
              <a:buFont typeface="Wingdings 2" pitchFamily="18" charset="2"/>
              <a:defRPr sz="750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buSzPct val="85000"/>
              <a:buFont typeface="Wingdings 2" pitchFamily="18" charset="2"/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buSzPct val="85000"/>
              <a:buFont typeface="Wingdings 2" pitchFamily="18" charset="2"/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buSzPct val="85000"/>
              <a:buFont typeface="Wingdings 2" pitchFamily="18" charset="2"/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buSzPct val="85000"/>
              <a:buFont typeface="Wingdings 2" pitchFamily="18" charset="2"/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85000"/>
              <a:buFont typeface="Wingdings 2" pitchFamily="18" charset="2"/>
              <a:buNone/>
              <a:tabLst/>
              <a:defRPr/>
            </a:pPr>
            <a:fld id="{1FAD30AD-63C1-48F7-B5D4-ED86FE96DFC7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85000"/>
                <a:buFont typeface="Wingdings 2" pitchFamily="18" charset="2"/>
                <a:buNone/>
                <a:tabLst/>
                <a:defRPr/>
              </a:pPr>
              <a:t>4</a:t>
            </a:fld>
            <a:endParaRPr kumimoji="0" lang="en-US" sz="7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73C37-66E1-435B-80BF-AA62C36B4659}"/>
              </a:ext>
            </a:extLst>
          </p:cNvPr>
          <p:cNvSpPr/>
          <p:nvPr/>
        </p:nvSpPr>
        <p:spPr>
          <a:xfrm>
            <a:off x="436564" y="1052703"/>
            <a:ext cx="8664575" cy="3707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222222"/>
                </a:solidFill>
                <a:latin typeface="+mn-lt"/>
              </a:rPr>
              <a:t>1) Linear Scripting (Record and Playback)</a:t>
            </a:r>
            <a:br>
              <a:rPr lang="en-US" sz="3200" dirty="0">
                <a:solidFill>
                  <a:srgbClr val="222222"/>
                </a:solidFill>
                <a:latin typeface="+mn-lt"/>
              </a:rPr>
            </a:br>
            <a:r>
              <a:rPr lang="en-US" sz="3200" dirty="0">
                <a:solidFill>
                  <a:srgbClr val="222222"/>
                </a:solidFill>
                <a:latin typeface="+mn-lt"/>
              </a:rPr>
              <a:t>2) The Test Library Architecture F/W.</a:t>
            </a:r>
            <a:br>
              <a:rPr lang="en-US" sz="3200" dirty="0">
                <a:solidFill>
                  <a:srgbClr val="222222"/>
                </a:solidFill>
                <a:latin typeface="+mn-lt"/>
              </a:rPr>
            </a:br>
            <a:r>
              <a:rPr lang="en-US" sz="3200" dirty="0">
                <a:solidFill>
                  <a:srgbClr val="222222"/>
                </a:solidFill>
                <a:latin typeface="+mn-lt"/>
              </a:rPr>
              <a:t>3) The Data-Driven</a:t>
            </a:r>
            <a:r>
              <a:rPr lang="en-US" sz="3200" dirty="0">
                <a:solidFill>
                  <a:srgbClr val="04B8E6"/>
                </a:solidFill>
                <a:latin typeface="+mn-lt"/>
              </a:rPr>
              <a:t> </a:t>
            </a:r>
            <a:r>
              <a:rPr lang="en-US" sz="3200" dirty="0">
                <a:solidFill>
                  <a:srgbClr val="222222"/>
                </a:solidFill>
                <a:latin typeface="+mn-lt"/>
              </a:rPr>
              <a:t>Testing</a:t>
            </a:r>
            <a:r>
              <a:rPr lang="en-US" sz="3200" dirty="0">
                <a:solidFill>
                  <a:srgbClr val="04B8E6"/>
                </a:solidFill>
                <a:latin typeface="+mn-lt"/>
              </a:rPr>
              <a:t> </a:t>
            </a:r>
            <a:r>
              <a:rPr lang="en-US" sz="3200" dirty="0">
                <a:solidFill>
                  <a:srgbClr val="222222"/>
                </a:solidFill>
                <a:latin typeface="+mn-lt"/>
              </a:rPr>
              <a:t>F/W.</a:t>
            </a:r>
            <a:br>
              <a:rPr lang="en-US" sz="3200" dirty="0">
                <a:solidFill>
                  <a:srgbClr val="222222"/>
                </a:solidFill>
                <a:latin typeface="+mn-lt"/>
              </a:rPr>
            </a:br>
            <a:r>
              <a:rPr lang="en-US" sz="3200" dirty="0">
                <a:solidFill>
                  <a:srgbClr val="222222"/>
                </a:solidFill>
                <a:latin typeface="+mn-lt"/>
              </a:rPr>
              <a:t>4) The Keyword-Driven or Table-Driven F/W.</a:t>
            </a:r>
            <a:br>
              <a:rPr lang="en-US" sz="3200" dirty="0">
                <a:solidFill>
                  <a:srgbClr val="222222"/>
                </a:solidFill>
                <a:latin typeface="+mn-lt"/>
              </a:rPr>
            </a:br>
            <a:r>
              <a:rPr lang="en-US" sz="3200" dirty="0">
                <a:solidFill>
                  <a:srgbClr val="222222"/>
                </a:solidFill>
                <a:latin typeface="+mn-lt"/>
              </a:rPr>
              <a:t>5) The Hybrid Test Automation F/W.</a:t>
            </a:r>
            <a:endParaRPr lang="en-US" sz="3200" b="0" i="0" dirty="0">
              <a:solidFill>
                <a:srgbClr val="22222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33235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B8771-6F10-4076-A9F0-BF8F6FCC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Unittest</a:t>
            </a:r>
            <a:r>
              <a:rPr lang="en-US" b="1" dirty="0"/>
              <a:t> framework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769CDDA-0209-402D-839C-35C40966E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633" y="1051560"/>
            <a:ext cx="8686800" cy="5094716"/>
          </a:xfrm>
        </p:spPr>
        <p:txBody>
          <a:bodyPr>
            <a:normAutofit/>
          </a:bodyPr>
          <a:lstStyle/>
          <a:p>
            <a:r>
              <a:rPr lang="en-US" dirty="0"/>
              <a:t>Unit testing is a software testing method by which individual units of source code, such as functions, methods, and class are tested to determine whether they are fit for use.</a:t>
            </a:r>
          </a:p>
          <a:p>
            <a:r>
              <a:rPr lang="en-US" dirty="0"/>
              <a:t> </a:t>
            </a:r>
            <a:r>
              <a:rPr lang="en-US" b="1" dirty="0" err="1"/>
              <a:t>Reffered</a:t>
            </a:r>
            <a:r>
              <a:rPr lang="en-US" b="1" dirty="0"/>
              <a:t>  as “</a:t>
            </a:r>
            <a:r>
              <a:rPr lang="en-US" b="1" dirty="0" err="1"/>
              <a:t>PyUnit</a:t>
            </a:r>
            <a:r>
              <a:rPr lang="en-US" b="1" dirty="0"/>
              <a:t>” </a:t>
            </a:r>
          </a:p>
          <a:p>
            <a:r>
              <a:rPr lang="en-US" dirty="0"/>
              <a:t>Python language version of JUnit</a:t>
            </a:r>
          </a:p>
          <a:p>
            <a:r>
              <a:rPr lang="en-US" dirty="0"/>
              <a:t>Part of the Python Standard Library as of Python version 2.1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Advantages of using Python Unit testing</a:t>
            </a:r>
          </a:p>
          <a:p>
            <a:r>
              <a:rPr lang="en-US" dirty="0"/>
              <a:t>It helps you to detect bugs early in the development cycle</a:t>
            </a:r>
          </a:p>
          <a:p>
            <a:r>
              <a:rPr lang="en-US" dirty="0"/>
              <a:t>It helps you to write better programs</a:t>
            </a:r>
          </a:p>
          <a:p>
            <a:r>
              <a:rPr lang="en-US" dirty="0"/>
              <a:t>It syncs easily with other testing methods and tools</a:t>
            </a:r>
          </a:p>
          <a:p>
            <a:r>
              <a:rPr lang="en-US" dirty="0"/>
              <a:t>It will have many fewer bugs</a:t>
            </a:r>
          </a:p>
          <a:p>
            <a:r>
              <a:rPr lang="en-US" dirty="0"/>
              <a:t>It is easier to modify in future with very less consequence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53952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r>
              <a:rPr lang="en-US" dirty="0"/>
              <a:t> Classes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EE583E8-B701-448C-9D9E-D31281E3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5D22-8C11-46DA-B613-4D96307F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3" y="789235"/>
            <a:ext cx="8414733" cy="52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9491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r>
              <a:rPr lang="en-US" dirty="0"/>
              <a:t> </a:t>
            </a:r>
            <a:r>
              <a:rPr lang="en-US" dirty="0" err="1"/>
              <a:t>TestCase</a:t>
            </a:r>
            <a:r>
              <a:rPr lang="en-US" dirty="0"/>
              <a:t> Class Flow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EE583E8-B701-448C-9D9E-D31281E3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53B3D-14D8-4ADC-A99F-EDA2524F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17" y="1684475"/>
            <a:ext cx="6296025" cy="36480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BFB50-BE7F-4AF9-ABD0-7275F82A1CA5}"/>
              </a:ext>
            </a:extLst>
          </p:cNvPr>
          <p:cNvSpPr/>
          <p:nvPr/>
        </p:nvSpPr>
        <p:spPr>
          <a:xfrm>
            <a:off x="3150705" y="900631"/>
            <a:ext cx="2474844" cy="7501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accent1"/>
                </a:solidFill>
              </a:rPr>
              <a:t>setUpClass</a:t>
            </a:r>
            <a:r>
              <a:rPr lang="en-US" sz="2000"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59B488-FD99-4012-92FF-C76BD129DEE6}"/>
              </a:ext>
            </a:extLst>
          </p:cNvPr>
          <p:cNvSpPr/>
          <p:nvPr/>
        </p:nvSpPr>
        <p:spPr>
          <a:xfrm>
            <a:off x="3150705" y="5276228"/>
            <a:ext cx="2474844" cy="7501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accent1"/>
                </a:solidFill>
              </a:rPr>
              <a:t>tearDownClass</a:t>
            </a:r>
            <a:r>
              <a:rPr lang="en-US" sz="2000" b="1" dirty="0">
                <a:solidFill>
                  <a:schemeClr val="accent1"/>
                </a:solidFill>
              </a:rPr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4E938-E4A4-415C-A210-55392ABC81EC}"/>
              </a:ext>
            </a:extLst>
          </p:cNvPr>
          <p:cNvCxnSpPr/>
          <p:nvPr/>
        </p:nvCxnSpPr>
        <p:spPr>
          <a:xfrm>
            <a:off x="4356652" y="1684475"/>
            <a:ext cx="0" cy="313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B34232-F023-479B-BB4D-7A01D220C28B}"/>
              </a:ext>
            </a:extLst>
          </p:cNvPr>
          <p:cNvCxnSpPr/>
          <p:nvPr/>
        </p:nvCxnSpPr>
        <p:spPr>
          <a:xfrm>
            <a:off x="4366591" y="4962938"/>
            <a:ext cx="0" cy="313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06342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r>
              <a:rPr lang="en-US" dirty="0"/>
              <a:t> Scripting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EE583E8-B701-448C-9D9E-D31281E3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11E3-9274-4B35-8E37-2D6B629F5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"/>
          <a:stretch/>
        </p:blipFill>
        <p:spPr>
          <a:xfrm>
            <a:off x="1182757" y="789235"/>
            <a:ext cx="6376192" cy="57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308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5" name="Subtitle 50182"/>
          <p:cNvSpPr>
            <a:spLocks noGrp="1"/>
          </p:cNvSpPr>
          <p:nvPr>
            <p:ph type="subTitle" idx="1"/>
          </p:nvPr>
        </p:nvSpPr>
        <p:spPr>
          <a:xfrm>
            <a:off x="750261" y="499937"/>
            <a:ext cx="7643477" cy="4154984"/>
          </a:xfrm>
        </p:spPr>
        <p:txBody>
          <a:bodyPr/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Selenium using </a:t>
            </a:r>
            <a:r>
              <a:rPr lang="en-US" sz="4000" b="1" dirty="0" err="1">
                <a:solidFill>
                  <a:schemeClr val="bg1">
                    <a:lumMod val="75000"/>
                  </a:schemeClr>
                </a:solidFill>
              </a:rPr>
              <a:t>Unittest</a:t>
            </a:r>
            <a:endParaRPr lang="en-US" sz="4000" b="1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REST API using </a:t>
            </a:r>
            <a:r>
              <a:rPr lang="en-US" sz="4000" b="1" dirty="0" err="1">
                <a:solidFill>
                  <a:schemeClr val="bg1">
                    <a:lumMod val="75000"/>
                  </a:schemeClr>
                </a:solidFill>
              </a:rPr>
              <a:t>Unittest</a:t>
            </a:r>
            <a:endParaRPr lang="en-US" sz="40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40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4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35078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_Template_4x3_2014_Updated">
  <a:themeElements>
    <a:clrScheme name="Custom 1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E384890-8F9F-4A11-9330-31F5F14C349B}"/>
    </a:ext>
  </a:extLst>
</a:theme>
</file>

<file path=ppt/theme/theme10.xml><?xml version="1.0" encoding="utf-8"?>
<a:theme xmlns:a="http://schemas.openxmlformats.org/drawingml/2006/main" name="Content with Dell Berr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8BAF95F-293E-49F1-9C5A-6A7DFEFCDE30}"/>
    </a:ext>
  </a:extLst>
</a:theme>
</file>

<file path=ppt/theme/theme11.xml><?xml version="1.0" encoding="utf-8"?>
<a:theme xmlns:a="http://schemas.openxmlformats.org/drawingml/2006/main" name="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Dell Blue background 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14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21BA7CA8-7620-4C1E-95A4-65CD1B58CD3B}"/>
    </a:ext>
  </a:extLst>
</a:theme>
</file>

<file path=ppt/theme/theme3.xml><?xml version="1.0" encoding="utf-8"?>
<a:theme xmlns:a="http://schemas.openxmlformats.org/drawingml/2006/main" name="Content with Dell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2936EF5-9C78-4A9F-B13F-C44543044758}"/>
    </a:ext>
  </a:extLst>
</a:theme>
</file>

<file path=ppt/theme/theme4.xml><?xml version="1.0" encoding="utf-8"?>
<a:theme xmlns:a="http://schemas.openxmlformats.org/drawingml/2006/main" name="Content with Dell Gra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AF3762C5-E896-4764-88B9-1C96F93B9BCD}"/>
    </a:ext>
  </a:extLst>
</a:theme>
</file>

<file path=ppt/theme/theme5.xml><?xml version="1.0" encoding="utf-8"?>
<a:theme xmlns:a="http://schemas.openxmlformats.org/drawingml/2006/main" name="Content with Dell Dark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113EF733-E79B-44B7-BFB7-3203CC8C70D7}"/>
    </a:ext>
  </a:extLst>
</a:theme>
</file>

<file path=ppt/theme/theme6.xml><?xml version="1.0" encoding="utf-8"?>
<a:theme xmlns:a="http://schemas.openxmlformats.org/drawingml/2006/main" name="Content with Dell Teal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C4A94E3-FA97-42A4-BA2D-437C73A6F7E5}"/>
    </a:ext>
  </a:extLst>
</a:theme>
</file>

<file path=ppt/theme/theme7.xml><?xml version="1.0" encoding="utf-8"?>
<a:theme xmlns:a="http://schemas.openxmlformats.org/drawingml/2006/main" name="Content with Dell Green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1C20380-6C7B-4A01-A2EA-DEBD17F86DFB}"/>
    </a:ext>
  </a:extLst>
</a:theme>
</file>

<file path=ppt/theme/theme8.xml><?xml version="1.0" encoding="utf-8"?>
<a:theme xmlns:a="http://schemas.openxmlformats.org/drawingml/2006/main" name="Content with Dell Yellow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05AC854-A408-4B81-86C9-67883E0C9BF8}"/>
    </a:ext>
  </a:extLst>
</a:theme>
</file>

<file path=ppt/theme/theme9.xml><?xml version="1.0" encoding="utf-8"?>
<a:theme xmlns:a="http://schemas.openxmlformats.org/drawingml/2006/main" name="Content with Dell Dark Red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32E81F1-70E5-4D00-AE0F-456D020155FE}"/>
    </a:ext>
  </a:extLst>
</a:theme>
</file>

<file path=ppt/theme/themeOverride1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ppt/theme/themeOverride2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ppt/theme/themeOverride3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873BDD3-AA35-4F19-A12A-C6462BECFBD1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Dell_Template_4x3_2014_Updated</Template>
  <TotalTime>14371</TotalTime>
  <Words>213</Words>
  <Application>Microsoft Office PowerPoint</Application>
  <PresentationFormat>On-screen Show (4:3)</PresentationFormat>
  <Paragraphs>70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36" baseType="lpstr">
      <vt:lpstr>Calibri</vt:lpstr>
      <vt:lpstr>Wingdings 2</vt:lpstr>
      <vt:lpstr>Museo For Dell</vt:lpstr>
      <vt:lpstr>Museo Sans For Dell</vt:lpstr>
      <vt:lpstr>Wingdings</vt:lpstr>
      <vt:lpstr>Birka-Italic</vt:lpstr>
      <vt:lpstr>Museo For Dell 300</vt:lpstr>
      <vt:lpstr>Microsoft Tai Le</vt:lpstr>
      <vt:lpstr>arial</vt:lpstr>
      <vt:lpstr>Trebuchet MS</vt:lpstr>
      <vt:lpstr>Arial Black</vt:lpstr>
      <vt:lpstr>Museo Sans For Dell</vt:lpstr>
      <vt:lpstr>Courier New</vt:lpstr>
      <vt:lpstr>Dell_Template_4x3_2014_Updated</vt:lpstr>
      <vt:lpstr>Content Dell Blue background </vt:lpstr>
      <vt:lpstr>Content with Dell Blue footer</vt:lpstr>
      <vt:lpstr>Content with Dell Gray footer</vt:lpstr>
      <vt:lpstr>Content with Dell Dark Blue footer</vt:lpstr>
      <vt:lpstr>Content with Dell Teal footer</vt:lpstr>
      <vt:lpstr>Content with Dell Green footer</vt:lpstr>
      <vt:lpstr>Content with Dell Yellow footer</vt:lpstr>
      <vt:lpstr>Content with Dell Dark Red footer</vt:lpstr>
      <vt:lpstr>Content with Dell Berry footer</vt:lpstr>
      <vt:lpstr>Dell_Template_16x9_2014_Updated</vt:lpstr>
      <vt:lpstr>Python Unittest Framework </vt:lpstr>
      <vt:lpstr>Agenda</vt:lpstr>
      <vt:lpstr>What is a Framework?</vt:lpstr>
      <vt:lpstr>Types of Automation Framework</vt:lpstr>
      <vt:lpstr>Unittest framework</vt:lpstr>
      <vt:lpstr>Unittest Classes</vt:lpstr>
      <vt:lpstr>Unittest TestCase Class Flow</vt:lpstr>
      <vt:lpstr>Unittest Scripting</vt:lpstr>
      <vt:lpstr>   </vt:lpstr>
      <vt:lpstr>   </vt:lpstr>
      <vt:lpstr>ASSIGNMENTS</vt:lpstr>
      <vt:lpstr>   </vt:lpstr>
    </vt:vector>
  </TitlesOfParts>
  <Company>to Wyse Technology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Imprivata</dc:title>
  <dc:creator>chebbar@wyse.com</dc:creator>
  <cp:keywords>Internal Use</cp:keywords>
  <cp:lastModifiedBy>Mallappa, VenkataShyamKumar</cp:lastModifiedBy>
  <cp:revision>239</cp:revision>
  <cp:lastPrinted>2014-02-14T16:26:12Z</cp:lastPrinted>
  <dcterms:created xsi:type="dcterms:W3CDTF">2014-07-22T05:05:31Z</dcterms:created>
  <dcterms:modified xsi:type="dcterms:W3CDTF">2019-06-27T16:53:03Z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dedaacc5-af43-40b1-b4a0-d7a6bf3e4cdd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1.2AMER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SiteId">
    <vt:lpwstr>945c199a-83a2-4e80-9f8c-5a91be5752dd</vt:lpwstr>
  </property>
  <property fmtid="{D5CDD505-2E9C-101B-9397-08002B2CF9AE}" pid="10" name="MSIP_Label_7de70ee2-0cb4-4d60-aee5-75ef2c4c8a90_Owner">
    <vt:lpwstr>Venkata_shyam_Kumar_@Dell.com</vt:lpwstr>
  </property>
  <property fmtid="{D5CDD505-2E9C-101B-9397-08002B2CF9AE}" pid="11" name="MSIP_Label_7de70ee2-0cb4-4d60-aee5-75ef2c4c8a90_SetDate">
    <vt:lpwstr>2019-06-27T09:02:21.2055843Z</vt:lpwstr>
  </property>
  <property fmtid="{D5CDD505-2E9C-101B-9397-08002B2CF9AE}" pid="12" name="MSIP_Label_7de70ee2-0cb4-4d60-aee5-75ef2c4c8a90_Name">
    <vt:lpwstr>Internal Use</vt:lpwstr>
  </property>
  <property fmtid="{D5CDD505-2E9C-101B-9397-08002B2CF9AE}" pid="13" name="MSIP_Label_7de70ee2-0cb4-4d60-aee5-75ef2c4c8a90_Application">
    <vt:lpwstr>Microsoft Azure Information Protection</vt:lpwstr>
  </property>
  <property fmtid="{D5CDD505-2E9C-101B-9397-08002B2CF9AE}" pid="14" name="MSIP_Label_7de70ee2-0cb4-4d60-aee5-75ef2c4c8a90_Extended_MSFT_Method">
    <vt:lpwstr>Manual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SiteId">
    <vt:lpwstr>945c199a-83a2-4e80-9f8c-5a91be5752dd</vt:lpwstr>
  </property>
  <property fmtid="{D5CDD505-2E9C-101B-9397-08002B2CF9AE}" pid="17" name="MSIP_Label_da6fab74-d5af-4af7-a9a4-78d84655a626_Owner">
    <vt:lpwstr>Venkata_shyam_Kumar_@Dell.com</vt:lpwstr>
  </property>
  <property fmtid="{D5CDD505-2E9C-101B-9397-08002B2CF9AE}" pid="18" name="MSIP_Label_da6fab74-d5af-4af7-a9a4-78d84655a626_SetDate">
    <vt:lpwstr>2019-06-27T09:02:21.2055843Z</vt:lpwstr>
  </property>
  <property fmtid="{D5CDD505-2E9C-101B-9397-08002B2CF9AE}" pid="19" name="MSIP_Label_da6fab74-d5af-4af7-a9a4-78d84655a626_Name">
    <vt:lpwstr>Visual Marking</vt:lpwstr>
  </property>
  <property fmtid="{D5CDD505-2E9C-101B-9397-08002B2CF9AE}" pid="20" name="MSIP_Label_da6fab74-d5af-4af7-a9a4-78d84655a626_Application">
    <vt:lpwstr>Microsoft Azure Information Protection</vt:lpwstr>
  </property>
  <property fmtid="{D5CDD505-2E9C-101B-9397-08002B2CF9AE}" pid="21" name="MSIP_Label_da6fab74-d5af-4af7-a9a4-78d84655a626_Parent">
    <vt:lpwstr>7de70ee2-0cb4-4d60-aee5-75ef2c4c8a90</vt:lpwstr>
  </property>
  <property fmtid="{D5CDD505-2E9C-101B-9397-08002B2CF9AE}" pid="22" name="MSIP_Label_da6fab74-d5af-4af7-a9a4-78d84655a626_Extended_MSFT_Method">
    <vt:lpwstr>Manual</vt:lpwstr>
  </property>
  <property fmtid="{D5CDD505-2E9C-101B-9397-08002B2CF9AE}" pid="23" name="aiplabel">
    <vt:lpwstr>Internal Use Visual Marking</vt:lpwstr>
  </property>
</Properties>
</file>